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72" r:id="rId2"/>
    <p:sldId id="286" r:id="rId3"/>
    <p:sldId id="273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456" r:id="rId15"/>
    <p:sldId id="454" r:id="rId16"/>
    <p:sldId id="297" r:id="rId17"/>
    <p:sldId id="453" r:id="rId18"/>
    <p:sldId id="352" r:id="rId19"/>
    <p:sldId id="458" r:id="rId20"/>
    <p:sldId id="457" r:id="rId21"/>
    <p:sldId id="428" r:id="rId22"/>
    <p:sldId id="429" r:id="rId23"/>
    <p:sldId id="430" r:id="rId24"/>
    <p:sldId id="420" r:id="rId25"/>
    <p:sldId id="455" r:id="rId26"/>
    <p:sldId id="285" r:id="rId27"/>
    <p:sldId id="302" r:id="rId28"/>
    <p:sldId id="303" r:id="rId29"/>
    <p:sldId id="304" r:id="rId30"/>
    <p:sldId id="440" r:id="rId31"/>
    <p:sldId id="277" r:id="rId32"/>
    <p:sldId id="278" r:id="rId33"/>
    <p:sldId id="279" r:id="rId34"/>
    <p:sldId id="284" r:id="rId35"/>
    <p:sldId id="280" r:id="rId36"/>
    <p:sldId id="281" r:id="rId37"/>
    <p:sldId id="282" r:id="rId38"/>
    <p:sldId id="283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15"/>
    <p:restoredTop sz="93157" autoAdjust="0"/>
  </p:normalViewPr>
  <p:slideViewPr>
    <p:cSldViewPr snapToGrid="0" snapToObjects="1">
      <p:cViewPr varScale="1">
        <p:scale>
          <a:sx n="119" d="100"/>
          <a:sy n="119" d="100"/>
        </p:scale>
        <p:origin x="80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9B9FF-71BF-6149-A0CB-459184DAAD9F}" type="datetimeFigureOut">
              <a:rPr lang="en-US" smtClean="0"/>
              <a:t>4/17/19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916DAE-669F-3546-9A68-DB1260F5EB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41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D5C88D16-0FCF-4047-AC43-CECEE371041D}" type="slidenum">
              <a:rPr lang="en-US">
                <a:solidFill>
                  <a:srgbClr val="000000"/>
                </a:solidFill>
                <a:latin typeface="Calibri" charset="0"/>
              </a:rPr>
              <a:pPr eaLnBrk="1" hangingPunct="1"/>
              <a:t>3</a:t>
            </a:fld>
            <a:endParaRPr lang="en-US">
              <a:solidFill>
                <a:srgbClr val="00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113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5128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41489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  <p:pic>
        <p:nvPicPr>
          <p:cNvPr id="8" name="Picture 7" descr="UChicago_RGB_MAROON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432" y="5316288"/>
            <a:ext cx="2667201" cy="94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611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287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5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280" y="1353805"/>
            <a:ext cx="8749772" cy="49546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0"/>
            <a:ext cx="9144000" cy="12066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412"/>
            <a:ext cx="9144000" cy="1143000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315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035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58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134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6434064"/>
            <a:ext cx="9144000" cy="4239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400" dirty="0">
              <a:latin typeface="Arial"/>
              <a:cs typeface="Arial"/>
            </a:endParaRPr>
          </a:p>
          <a:p>
            <a:pPr algn="l"/>
            <a:r>
              <a:rPr lang="en-US" sz="1400" dirty="0" err="1">
                <a:latin typeface="Arial"/>
                <a:cs typeface="Arial"/>
              </a:rPr>
              <a:t>Rayid</a:t>
            </a:r>
            <a:r>
              <a:rPr lang="en-US" sz="1400" baseline="0" dirty="0">
                <a:latin typeface="Arial"/>
                <a:cs typeface="Arial"/>
              </a:rPr>
              <a:t> </a:t>
            </a:r>
            <a:r>
              <a:rPr lang="en-US" sz="1400" baseline="0" dirty="0" err="1">
                <a:latin typeface="Arial"/>
                <a:cs typeface="Arial"/>
              </a:rPr>
              <a:t>Ghani</a:t>
            </a:r>
            <a:r>
              <a:rPr lang="en-US" sz="1400" baseline="0" dirty="0">
                <a:latin typeface="Arial"/>
                <a:cs typeface="Arial"/>
              </a:rPr>
              <a:t>															@</a:t>
            </a:r>
            <a:r>
              <a:rPr lang="en-US" sz="1400" baseline="0" dirty="0" err="1">
                <a:latin typeface="Arial"/>
                <a:cs typeface="Arial"/>
              </a:rPr>
              <a:t>rayidghani</a:t>
            </a:r>
            <a:r>
              <a:rPr lang="en-US" sz="1400" baseline="0" dirty="0">
                <a:latin typeface="Arial"/>
                <a:cs typeface="Arial"/>
              </a:rPr>
              <a:t>				</a:t>
            </a:r>
            <a:endParaRPr lang="en-US" sz="1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36657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90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836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312F8-2DE2-6B40-83C5-731724CAE2B0}" type="datetimeFigureOut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34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312F8-2DE2-6B40-83C5-731724CAE2B0}" type="datetimeFigureOut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1A5543-5B78-C749-93A6-E6A0D005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46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scikit-learn.org/stable/modules/model_evaluation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596" y="1851285"/>
            <a:ext cx="8643472" cy="1470025"/>
          </a:xfrm>
        </p:spPr>
        <p:txBody>
          <a:bodyPr/>
          <a:lstStyle/>
          <a:p>
            <a:r>
              <a:rPr lang="en-US" dirty="0"/>
              <a:t>Supervised Learning: </a:t>
            </a:r>
            <a:br>
              <a:rPr lang="en-US" dirty="0"/>
            </a:br>
            <a:r>
              <a:rPr lang="en-US" dirty="0"/>
              <a:t>Evaluation Methodologies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41489"/>
            <a:ext cx="6400800" cy="786542"/>
          </a:xfrm>
        </p:spPr>
        <p:txBody>
          <a:bodyPr>
            <a:normAutofit/>
          </a:bodyPr>
          <a:lstStyle/>
          <a:p>
            <a:r>
              <a:rPr lang="en-US" sz="3600" dirty="0" err="1"/>
              <a:t>Rayid</a:t>
            </a:r>
            <a:r>
              <a:rPr lang="en-US" sz="3600" dirty="0"/>
              <a:t> </a:t>
            </a:r>
            <a:r>
              <a:rPr lang="en-US" sz="3600" dirty="0" err="1"/>
              <a:t>Ghani</a:t>
            </a:r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-105838" y="6074661"/>
            <a:ext cx="9267477" cy="786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Slides liberally borrowed and customized from lots of excellent online sources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8590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44919" y="5069880"/>
            <a:ext cx="8229600" cy="907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Test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4919" y="3353367"/>
            <a:ext cx="8229600" cy="907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>
                <a:solidFill>
                  <a:schemeClr val="tx1">
                    <a:lumMod val="85000"/>
                    <a:lumOff val="15000"/>
                  </a:schemeClr>
                </a:solidFill>
              </a:rPr>
              <a:t>Train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N-fold Cross-Validation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44919" y="1612793"/>
            <a:ext cx="822960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4919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2093088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3741257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389426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37593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8112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3.7037E-7 L 0.00087 0.50278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25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44919" y="5069880"/>
            <a:ext cx="8229600" cy="907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Test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4919" y="3353367"/>
            <a:ext cx="8229600" cy="907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>
                <a:solidFill>
                  <a:schemeClr val="tx1">
                    <a:lumMod val="85000"/>
                    <a:lumOff val="15000"/>
                  </a:schemeClr>
                </a:solidFill>
              </a:rPr>
              <a:t>Train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N-fold Cross-Validation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44919" y="1612793"/>
            <a:ext cx="822960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4919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2093088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3741257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389426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37593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770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0.00087 0.50278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25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44919" y="5069880"/>
            <a:ext cx="8229600" cy="907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Test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4919" y="3353367"/>
            <a:ext cx="8229600" cy="907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>
                <a:solidFill>
                  <a:schemeClr val="tx1">
                    <a:lumMod val="85000"/>
                    <a:lumOff val="15000"/>
                  </a:schemeClr>
                </a:solidFill>
              </a:rPr>
              <a:t>Train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N-fold Cross-Validation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44919" y="1612793"/>
            <a:ext cx="822960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4919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2093088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3741257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389426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37593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570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3.7037E-7 L 0.00243 0.5048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2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2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3412"/>
            <a:ext cx="9144000" cy="1143000"/>
          </a:xfrm>
        </p:spPr>
        <p:txBody>
          <a:bodyPr/>
          <a:lstStyle/>
          <a:p>
            <a:r>
              <a:rPr lang="en-US" dirty="0"/>
              <a:t>Temporal Holdouts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509577"/>
            <a:ext cx="8229600" cy="67411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4082" y="2177062"/>
            <a:ext cx="9148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2002                                                                                                                2017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4082" y="2756264"/>
            <a:ext cx="9148082" cy="1129150"/>
            <a:chOff x="-4082" y="2756264"/>
            <a:chExt cx="9148082" cy="1129150"/>
          </a:xfrm>
        </p:grpSpPr>
        <p:sp>
          <p:nvSpPr>
            <p:cNvPr id="7" name="Rectangle 6"/>
            <p:cNvSpPr/>
            <p:nvPr/>
          </p:nvSpPr>
          <p:spPr>
            <a:xfrm>
              <a:off x="457200" y="2756264"/>
              <a:ext cx="2743200" cy="64008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Train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-4082" y="3423749"/>
              <a:ext cx="91480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2002                               2007  2008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3187908" y="2756264"/>
              <a:ext cx="548640" cy="64008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H="1">
              <a:off x="3477218" y="2952684"/>
              <a:ext cx="884920" cy="19728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347148" y="2781811"/>
              <a:ext cx="6815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Test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0" y="3963354"/>
            <a:ext cx="9148082" cy="1159515"/>
            <a:chOff x="0" y="3963354"/>
            <a:chExt cx="9148082" cy="1159515"/>
          </a:xfrm>
        </p:grpSpPr>
        <p:sp>
          <p:nvSpPr>
            <p:cNvPr id="14" name="Rectangle 13"/>
            <p:cNvSpPr/>
            <p:nvPr/>
          </p:nvSpPr>
          <p:spPr>
            <a:xfrm>
              <a:off x="459697" y="4025141"/>
              <a:ext cx="3330313" cy="64008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Train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790011" y="4025141"/>
              <a:ext cx="548640" cy="64008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>
              <a:off x="3926041" y="4286520"/>
              <a:ext cx="884920" cy="104949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4810961" y="3963354"/>
              <a:ext cx="6815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Test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0" y="4661204"/>
              <a:ext cx="91480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2002                                       2008  2009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7470" y="5150073"/>
            <a:ext cx="9148082" cy="1144525"/>
            <a:chOff x="47470" y="5150073"/>
            <a:chExt cx="9148082" cy="1144525"/>
          </a:xfrm>
        </p:grpSpPr>
        <p:sp>
          <p:nvSpPr>
            <p:cNvPr id="22" name="Rectangle 21"/>
            <p:cNvSpPr/>
            <p:nvPr/>
          </p:nvSpPr>
          <p:spPr>
            <a:xfrm>
              <a:off x="477186" y="5211860"/>
              <a:ext cx="3869961" cy="64008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Train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362134" y="5211860"/>
              <a:ext cx="548640" cy="64008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flipH="1">
              <a:off x="4691919" y="5473239"/>
              <a:ext cx="691165" cy="18561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383084" y="5150073"/>
              <a:ext cx="6815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Test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7470" y="5832933"/>
              <a:ext cx="91480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/>
                <a:t>2002                                               2009  </a:t>
              </a:r>
              <a:r>
                <a:rPr lang="en-US" sz="2400" dirty="0"/>
                <a:t>2010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4087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2FC513-3742-2B49-B9AA-65180072F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262001-8AFF-2D4C-B7B0-90160EE2C9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12" b="21098"/>
          <a:stretch/>
        </p:blipFill>
        <p:spPr>
          <a:xfrm>
            <a:off x="2000250" y="1387484"/>
            <a:ext cx="5143500" cy="476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776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5E2B7B-AB3E-FE49-BCC7-910B2DFB0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 - Time splits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0848517-62FD-AA49-B34B-0EBA6DF1CD11}"/>
              </a:ext>
            </a:extLst>
          </p:cNvPr>
          <p:cNvGrpSpPr/>
          <p:nvPr/>
        </p:nvGrpSpPr>
        <p:grpSpPr>
          <a:xfrm>
            <a:off x="693514" y="2218029"/>
            <a:ext cx="9148082" cy="1144525"/>
            <a:chOff x="47470" y="5150073"/>
            <a:chExt cx="9148082" cy="114452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603ABDC-9084-4544-9DC5-66BAF6973545}"/>
                </a:ext>
              </a:extLst>
            </p:cNvPr>
            <p:cNvSpPr/>
            <p:nvPr/>
          </p:nvSpPr>
          <p:spPr>
            <a:xfrm>
              <a:off x="477186" y="5211860"/>
              <a:ext cx="3869961" cy="64008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Train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0332DDF-170A-054B-92B3-44DAB5C04F0A}"/>
                </a:ext>
              </a:extLst>
            </p:cNvPr>
            <p:cNvSpPr/>
            <p:nvPr/>
          </p:nvSpPr>
          <p:spPr>
            <a:xfrm>
              <a:off x="4362134" y="5211860"/>
              <a:ext cx="548640" cy="64008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6F4BEE6-8AB7-2A4D-9BD5-73F9432A6D55}"/>
                </a:ext>
              </a:extLst>
            </p:cNvPr>
            <p:cNvCxnSpPr/>
            <p:nvPr/>
          </p:nvCxnSpPr>
          <p:spPr>
            <a:xfrm flipH="1">
              <a:off x="4691919" y="5473239"/>
              <a:ext cx="691165" cy="18561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B333397-9692-BC4E-BD2E-BE71E8EBCEF5}"/>
                </a:ext>
              </a:extLst>
            </p:cNvPr>
            <p:cNvSpPr txBox="1"/>
            <p:nvPr/>
          </p:nvSpPr>
          <p:spPr>
            <a:xfrm>
              <a:off x="5383084" y="5150073"/>
              <a:ext cx="6815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Test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1DCE91A-5C2E-3D44-A5F5-781F52EFDC0E}"/>
                </a:ext>
              </a:extLst>
            </p:cNvPr>
            <p:cNvSpPr txBox="1"/>
            <p:nvPr/>
          </p:nvSpPr>
          <p:spPr>
            <a:xfrm>
              <a:off x="47470" y="5832933"/>
              <a:ext cx="91480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2002                                               2009  2010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B3B7AF97-37C9-2D49-92DE-9CE9AD7F778A}"/>
              </a:ext>
            </a:extLst>
          </p:cNvPr>
          <p:cNvSpPr/>
          <p:nvPr/>
        </p:nvSpPr>
        <p:spPr>
          <a:xfrm>
            <a:off x="1123229" y="3799700"/>
            <a:ext cx="3869961" cy="64008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Train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0BE481-E2C8-CA42-A477-1C946D2543B3}"/>
              </a:ext>
            </a:extLst>
          </p:cNvPr>
          <p:cNvSpPr txBox="1"/>
          <p:nvPr/>
        </p:nvSpPr>
        <p:spPr>
          <a:xfrm>
            <a:off x="679923" y="4604670"/>
            <a:ext cx="9148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2002                                               2009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257041-1804-994A-A8BF-6A95F48BBDA8}"/>
              </a:ext>
            </a:extLst>
          </p:cNvPr>
          <p:cNvSpPr/>
          <p:nvPr/>
        </p:nvSpPr>
        <p:spPr>
          <a:xfrm>
            <a:off x="4425322" y="3799700"/>
            <a:ext cx="548640" cy="64008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8D17EFF-CF0B-7F47-9242-A83503B40BDD}"/>
              </a:ext>
            </a:extLst>
          </p:cNvPr>
          <p:cNvCxnSpPr/>
          <p:nvPr/>
        </p:nvCxnSpPr>
        <p:spPr>
          <a:xfrm flipH="1">
            <a:off x="4710273" y="4069204"/>
            <a:ext cx="691165" cy="185615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E8BC5E6-6780-664B-B250-9BB44CBB989B}"/>
              </a:ext>
            </a:extLst>
          </p:cNvPr>
          <p:cNvSpPr txBox="1"/>
          <p:nvPr/>
        </p:nvSpPr>
        <p:spPr>
          <a:xfrm>
            <a:off x="5347531" y="3820540"/>
            <a:ext cx="29433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We only use this time </a:t>
            </a:r>
          </a:p>
          <a:p>
            <a:r>
              <a:rPr lang="en-US" sz="2400" dirty="0"/>
              <a:t>to get outcomes </a:t>
            </a:r>
          </a:p>
        </p:txBody>
      </p:sp>
    </p:spTree>
    <p:extLst>
      <p:ext uri="{BB962C8B-B14F-4D97-AF65-F5344CB8AC3E}">
        <p14:creationId xmlns:p14="http://schemas.microsoft.com/office/powerpoint/2010/main" val="3586995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In-sample</a:t>
            </a:r>
          </a:p>
          <a:p>
            <a:r>
              <a:rPr lang="en-US" dirty="0"/>
              <a:t>Out of sample</a:t>
            </a:r>
          </a:p>
          <a:p>
            <a:r>
              <a:rPr lang="en-US" dirty="0"/>
              <a:t>Multiple Out-of-sample (Hold-out) Splits</a:t>
            </a:r>
          </a:p>
          <a:p>
            <a:r>
              <a:rPr lang="en-US" dirty="0"/>
              <a:t>Cross Validation</a:t>
            </a:r>
          </a:p>
          <a:p>
            <a:pPr lvl="1"/>
            <a:r>
              <a:rPr lang="en-US" dirty="0"/>
              <a:t>Leave one out (LOO)</a:t>
            </a:r>
          </a:p>
          <a:p>
            <a:pPr lvl="1"/>
            <a:r>
              <a:rPr lang="en-US" dirty="0"/>
              <a:t>K fold</a:t>
            </a:r>
          </a:p>
          <a:p>
            <a:r>
              <a:rPr lang="en-US" dirty="0"/>
              <a:t>Temporal Holdouts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- Methodology</a:t>
            </a:r>
          </a:p>
        </p:txBody>
      </p:sp>
    </p:spTree>
    <p:extLst>
      <p:ext uri="{BB962C8B-B14F-4D97-AF65-F5344CB8AC3E}">
        <p14:creationId xmlns:p14="http://schemas.microsoft.com/office/powerpoint/2010/main" val="3745870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Score Distribution on the Test 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333291-06BD-364A-B17D-F91BD4D1B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270" y="1683852"/>
            <a:ext cx="6176805" cy="40846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C1CA36-BA93-4F4F-9808-ABF79474346A}"/>
              </a:ext>
            </a:extLst>
          </p:cNvPr>
          <p:cNvSpPr txBox="1"/>
          <p:nvPr/>
        </p:nvSpPr>
        <p:spPr>
          <a:xfrm>
            <a:off x="3871295" y="5768514"/>
            <a:ext cx="700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Score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004E31-34A2-F14A-983F-24BD8F50A74A}"/>
              </a:ext>
            </a:extLst>
          </p:cNvPr>
          <p:cNvSpPr txBox="1"/>
          <p:nvPr/>
        </p:nvSpPr>
        <p:spPr>
          <a:xfrm rot="16200000">
            <a:off x="435669" y="3217470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 of people</a:t>
            </a:r>
          </a:p>
        </p:txBody>
      </p:sp>
    </p:spTree>
    <p:extLst>
      <p:ext uri="{BB962C8B-B14F-4D97-AF65-F5344CB8AC3E}">
        <p14:creationId xmlns:p14="http://schemas.microsoft.com/office/powerpoint/2010/main" val="14672908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Predictions are often scores between 0 and 1</a:t>
            </a:r>
          </a:p>
          <a:p>
            <a:r>
              <a:rPr lang="en-US" dirty="0"/>
              <a:t>We need to first turn them into 0 or 1 by selecting a threshold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- Metrics</a:t>
            </a:r>
          </a:p>
        </p:txBody>
      </p:sp>
      <p:graphicFrame>
        <p:nvGraphicFramePr>
          <p:cNvPr id="5" name="Group 77"/>
          <p:cNvGraphicFramePr>
            <a:graphicFrameLocks noGrp="1"/>
          </p:cNvGraphicFramePr>
          <p:nvPr>
            <p:extLst/>
          </p:nvPr>
        </p:nvGraphicFramePr>
        <p:xfrm>
          <a:off x="1490206" y="3687005"/>
          <a:ext cx="5630124" cy="2554470"/>
        </p:xfrm>
        <a:graphic>
          <a:graphicData uri="http://schemas.openxmlformats.org/drawingml/2006/table">
            <a:tbl>
              <a:tblPr/>
              <a:tblGrid>
                <a:gridCol w="794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05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952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575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Yes</a:t>
                      </a:r>
                      <a:endParaRPr kumimoji="0" lang="en-US" sz="24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No</a:t>
                      </a:r>
                      <a:endParaRPr kumimoji="0" lang="en-US" sz="24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24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Yes</a:t>
                      </a:r>
                      <a:endParaRPr kumimoji="0" lang="en-US" sz="24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True Positives (TP)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False Negatives (FN)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575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No</a:t>
                      </a:r>
                      <a:endParaRPr kumimoji="0" lang="en-US" sz="24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False Positives (FP)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True Negatives (TN)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236946" y="3102230"/>
            <a:ext cx="27224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Predicted </a:t>
            </a:r>
            <a:r>
              <a:rPr lang="en-US" sz="3200" dirty="0">
                <a:solidFill>
                  <a:srgbClr val="FF0000"/>
                </a:solidFill>
              </a:rPr>
              <a:t>Class</a:t>
            </a:r>
          </a:p>
        </p:txBody>
      </p:sp>
      <p:sp>
        <p:nvSpPr>
          <p:cNvPr id="7" name="TextBox 6"/>
          <p:cNvSpPr txBox="1"/>
          <p:nvPr/>
        </p:nvSpPr>
        <p:spPr>
          <a:xfrm rot="16200000">
            <a:off x="12988" y="4818021"/>
            <a:ext cx="2165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rgbClr val="FF0000"/>
                </a:solidFill>
              </a:rPr>
              <a:t>Actual Class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251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Accuracy = </a:t>
            </a:r>
            <a:r>
              <a:rPr lang="en-US" altLang="x-none" b="1" dirty="0">
                <a:latin typeface="Calibri" charset="0"/>
              </a:rPr>
              <a:t>(TP + TN) / (TP + TN + FP + FN)</a:t>
            </a:r>
          </a:p>
          <a:p>
            <a:endParaRPr lang="en-US" altLang="x-none" b="1" dirty="0">
              <a:latin typeface="Calibri" charset="0"/>
            </a:endParaRPr>
          </a:p>
          <a:p>
            <a:r>
              <a:rPr lang="en-US" altLang="x-none" dirty="0">
                <a:latin typeface="Calibri" charset="0"/>
              </a:rPr>
              <a:t>Precision (or PPV) = </a:t>
            </a:r>
            <a:r>
              <a:rPr lang="en-US" altLang="x-none" b="1" dirty="0">
                <a:latin typeface="Calibri" charset="0"/>
              </a:rPr>
              <a:t>TP / (TP + FP)</a:t>
            </a:r>
            <a:br>
              <a:rPr lang="en-US" altLang="x-none" b="1" dirty="0">
                <a:latin typeface="Calibri" charset="0"/>
              </a:rPr>
            </a:br>
            <a:endParaRPr lang="en-US" altLang="x-none" dirty="0">
              <a:latin typeface="Calibri" charset="0"/>
            </a:endParaRPr>
          </a:p>
          <a:p>
            <a:r>
              <a:rPr lang="en-US" altLang="x-none" dirty="0">
                <a:latin typeface="Calibri" charset="0"/>
              </a:rPr>
              <a:t>Recall (or Sensitivity) = </a:t>
            </a:r>
            <a:r>
              <a:rPr lang="en-US" altLang="x-none" b="1" dirty="0">
                <a:latin typeface="Calibri" charset="0"/>
              </a:rPr>
              <a:t>TP /</a:t>
            </a:r>
            <a:r>
              <a:rPr lang="en-US" altLang="x-none" dirty="0">
                <a:latin typeface="Calibri" charset="0"/>
              </a:rPr>
              <a:t> </a:t>
            </a:r>
            <a:r>
              <a:rPr lang="en-US" altLang="x-none" b="1" dirty="0">
                <a:latin typeface="Calibri" charset="0"/>
              </a:rPr>
              <a:t>(TP + FN)</a:t>
            </a:r>
            <a:br>
              <a:rPr lang="en-US" altLang="x-none" b="1" dirty="0">
                <a:latin typeface="Calibri" charset="0"/>
              </a:rPr>
            </a:br>
            <a:endParaRPr lang="en-US" altLang="x-none" dirty="0">
              <a:latin typeface="Calibri" charset="0"/>
            </a:endParaRPr>
          </a:p>
          <a:p>
            <a:r>
              <a:rPr lang="en-US" altLang="x-none" dirty="0">
                <a:latin typeface="Calibri" charset="0"/>
              </a:rPr>
              <a:t>Specificity = TNR</a:t>
            </a:r>
          </a:p>
          <a:p>
            <a:endParaRPr lang="en-US" altLang="x-none" dirty="0">
              <a:latin typeface="Calibri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</a:t>
            </a:r>
            <a:r>
              <a:rPr lang="mr-IN" dirty="0"/>
              <a:t>–</a:t>
            </a:r>
            <a:r>
              <a:rPr lang="en-US" dirty="0"/>
              <a:t> Metrics (at a threshold k)</a:t>
            </a:r>
          </a:p>
        </p:txBody>
      </p:sp>
      <p:graphicFrame>
        <p:nvGraphicFramePr>
          <p:cNvPr id="4" name="Group 77"/>
          <p:cNvGraphicFramePr>
            <a:graphicFrameLocks noGrp="1"/>
          </p:cNvGraphicFramePr>
          <p:nvPr>
            <p:extLst/>
          </p:nvPr>
        </p:nvGraphicFramePr>
        <p:xfrm>
          <a:off x="4631960" y="4549123"/>
          <a:ext cx="4461011" cy="1860633"/>
        </p:xfrm>
        <a:graphic>
          <a:graphicData uri="http://schemas.openxmlformats.org/drawingml/2006/table">
            <a:tbl>
              <a:tblPr/>
              <a:tblGrid>
                <a:gridCol w="6293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80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36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54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L="78005" marR="78005" marT="39002" marB="390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Yes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L="78005" marR="78005" marT="39002" marB="390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No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L="78005" marR="78005" marT="39002" marB="390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61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Yes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L="78005" marR="78005" marT="39002" marB="390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True Positives (TP)</a:t>
                      </a:r>
                    </a:p>
                  </a:txBody>
                  <a:tcPr marL="78005" marR="78005" marT="39002" marB="390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False Negatives (FN)</a:t>
                      </a:r>
                    </a:p>
                  </a:txBody>
                  <a:tcPr marL="78005" marR="78005" marT="39002" marB="390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619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No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marL="78005" marR="78005" marT="39002" marB="3900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False Positives (FP)</a:t>
                      </a:r>
                    </a:p>
                  </a:txBody>
                  <a:tcPr marL="78005" marR="78005" marT="39002" marB="390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True Negatives (TN)</a:t>
                      </a:r>
                    </a:p>
                  </a:txBody>
                  <a:tcPr marL="78005" marR="78005" marT="39002" marB="39002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499153" y="4109551"/>
            <a:ext cx="2322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Predicted</a:t>
            </a:r>
          </a:p>
        </p:txBody>
      </p:sp>
      <p:sp>
        <p:nvSpPr>
          <p:cNvPr id="6" name="TextBox 5"/>
          <p:cNvSpPr txBox="1"/>
          <p:nvPr/>
        </p:nvSpPr>
        <p:spPr>
          <a:xfrm rot="16200000">
            <a:off x="3477263" y="5011323"/>
            <a:ext cx="1847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Actual</a:t>
            </a:r>
          </a:p>
        </p:txBody>
      </p:sp>
    </p:spTree>
    <p:extLst>
      <p:ext uri="{BB962C8B-B14F-4D97-AF65-F5344CB8AC3E}">
        <p14:creationId xmlns:p14="http://schemas.microsoft.com/office/powerpoint/2010/main" val="3034061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and Create Rows (unit of prediction)</a:t>
            </a:r>
          </a:p>
          <a:p>
            <a:r>
              <a:rPr lang="en-US" dirty="0"/>
              <a:t>Define and Create Label (outcome variable)</a:t>
            </a:r>
          </a:p>
          <a:p>
            <a:r>
              <a:rPr lang="en-US" dirty="0"/>
              <a:t>Define and Create Features (predictors)</a:t>
            </a:r>
          </a:p>
          <a:p>
            <a:r>
              <a:rPr lang="en-US" dirty="0"/>
              <a:t>Create Training and Validation Sets</a:t>
            </a:r>
          </a:p>
          <a:p>
            <a:r>
              <a:rPr lang="en-US" dirty="0"/>
              <a:t>Train model(s) on Training Set</a:t>
            </a:r>
          </a:p>
          <a:p>
            <a:r>
              <a:rPr lang="en-US" dirty="0"/>
              <a:t>Validate model(s) on Validation Set</a:t>
            </a:r>
          </a:p>
          <a:p>
            <a:r>
              <a:rPr lang="en-US" dirty="0"/>
              <a:t>Select “best” model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solve a prediction problem</a:t>
            </a:r>
          </a:p>
        </p:txBody>
      </p:sp>
    </p:spTree>
    <p:extLst>
      <p:ext uri="{BB962C8B-B14F-4D97-AF65-F5344CB8AC3E}">
        <p14:creationId xmlns:p14="http://schemas.microsoft.com/office/powerpoint/2010/main" val="1025799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E9108D7-BEDF-A34B-BBC8-D207DF21D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 </a:t>
            </a:r>
            <a:r>
              <a:rPr lang="en-US" dirty="0" err="1"/>
              <a:t>Cheatsheet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68DEDC-9E2B-114F-9639-7F4B8A698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8798"/>
            <a:ext cx="9144000" cy="24604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EC6F56-6820-E043-809F-3EA84140E509}"/>
              </a:ext>
            </a:extLst>
          </p:cNvPr>
          <p:cNvSpPr txBox="1"/>
          <p:nvPr/>
        </p:nvSpPr>
        <p:spPr>
          <a:xfrm>
            <a:off x="2584174" y="4731027"/>
            <a:ext cx="37160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Source: https://</a:t>
            </a:r>
            <a:r>
              <a:rPr lang="en-US" sz="1050" dirty="0" err="1"/>
              <a:t>en.wikipedia.org</a:t>
            </a:r>
            <a:r>
              <a:rPr lang="en-US" sz="1050" dirty="0"/>
              <a:t>/wiki/</a:t>
            </a:r>
            <a:r>
              <a:rPr lang="en-US" sz="1050" dirty="0" err="1"/>
              <a:t>Sensitivity_and_specificity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5668264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Varying the Threshold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911740" y="1562634"/>
            <a:ext cx="7320520" cy="4944871"/>
            <a:chOff x="616981" y="1325057"/>
            <a:chExt cx="7320520" cy="494487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6981" y="1325057"/>
              <a:ext cx="7320520" cy="4944871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4064000" y="1409700"/>
              <a:ext cx="342900" cy="2794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00148AF-CA57-0541-9177-560EC8D36156}"/>
              </a:ext>
            </a:extLst>
          </p:cNvPr>
          <p:cNvGrpSpPr/>
          <p:nvPr/>
        </p:nvGrpSpPr>
        <p:grpSpPr>
          <a:xfrm>
            <a:off x="1494798" y="1150981"/>
            <a:ext cx="6607802" cy="882961"/>
            <a:chOff x="1494798" y="1150981"/>
            <a:chExt cx="6607802" cy="882961"/>
          </a:xfrm>
        </p:grpSpPr>
        <p:sp>
          <p:nvSpPr>
            <p:cNvPr id="6" name="TextBox 5"/>
            <p:cNvSpPr txBox="1"/>
            <p:nvPr/>
          </p:nvSpPr>
          <p:spPr>
            <a:xfrm>
              <a:off x="1494798" y="1387611"/>
              <a:ext cx="66078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accent2">
                      <a:lumMod val="75000"/>
                    </a:schemeClr>
                  </a:solidFill>
                </a:rPr>
                <a:t>1         .9     .8                .7        .6            .5    .4  .3.                  .2     .1 </a:t>
              </a:r>
            </a:p>
            <a:p>
              <a:r>
                <a:rPr lang="en-US" sz="1050" b="1" dirty="0">
                  <a:solidFill>
                    <a:schemeClr val="accent2">
                      <a:lumMod val="75000"/>
                    </a:schemeClr>
                  </a:solidFill>
                </a:rPr>
                <a:t> |                  |             |                               |                  |                        |           |        |                                    |            |</a:t>
              </a:r>
              <a:r>
                <a:rPr lang="en-US" b="1" dirty="0">
                  <a:solidFill>
                    <a:schemeClr val="accent2">
                      <a:lumMod val="75000"/>
                    </a:schemeClr>
                  </a:solidFill>
                </a:rPr>
                <a:t>   </a:t>
              </a:r>
              <a:r>
                <a:rPr lang="en-US" dirty="0">
                  <a:solidFill>
                    <a:schemeClr val="bg2">
                      <a:lumMod val="25000"/>
                    </a:schemeClr>
                  </a:solidFill>
                </a:rPr>
                <a:t>     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FA4ED1E-FBFF-4545-BB64-FFD28CAC8A4B}"/>
                </a:ext>
              </a:extLst>
            </p:cNvPr>
            <p:cNvSpPr txBox="1"/>
            <p:nvPr/>
          </p:nvSpPr>
          <p:spPr>
            <a:xfrm>
              <a:off x="4097994" y="1150981"/>
              <a:ext cx="7007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Score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79BF13E-AE77-6A46-B2C2-E1985346BF6A}"/>
              </a:ext>
            </a:extLst>
          </p:cNvPr>
          <p:cNvGrpSpPr/>
          <p:nvPr/>
        </p:nvGrpSpPr>
        <p:grpSpPr>
          <a:xfrm>
            <a:off x="312283" y="5550212"/>
            <a:ext cx="7221578" cy="369332"/>
            <a:chOff x="312283" y="5550212"/>
            <a:chExt cx="7221578" cy="369332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1561906-EEC1-6046-905E-0E55B1D4B60D}"/>
                </a:ext>
              </a:extLst>
            </p:cNvPr>
            <p:cNvCxnSpPr/>
            <p:nvPr/>
          </p:nvCxnSpPr>
          <p:spPr>
            <a:xfrm flipH="1">
              <a:off x="1649896" y="5734878"/>
              <a:ext cx="5883965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9F59512-F15A-1445-8C8B-BFD99D51B252}"/>
                </a:ext>
              </a:extLst>
            </p:cNvPr>
            <p:cNvSpPr txBox="1"/>
            <p:nvPr/>
          </p:nvSpPr>
          <p:spPr>
            <a:xfrm>
              <a:off x="312283" y="5550212"/>
              <a:ext cx="986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C00000"/>
                  </a:solidFill>
                </a:rPr>
                <a:t>Baseline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9A4A58B-B356-1E41-A6F4-EEF6E44A9AD1}"/>
                </a:ext>
              </a:extLst>
            </p:cNvPr>
            <p:cNvCxnSpPr>
              <a:stCxn id="12" idx="3"/>
            </p:cNvCxnSpPr>
            <p:nvPr/>
          </p:nvCxnSpPr>
          <p:spPr>
            <a:xfrm>
              <a:off x="1298450" y="5734878"/>
              <a:ext cx="2818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41163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Curve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38" y="2050633"/>
            <a:ext cx="6429323" cy="43895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57338" y="1316135"/>
            <a:ext cx="6638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Receiver Operator Characteristic Curve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2128603" y="2263515"/>
            <a:ext cx="5441430" cy="361262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65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Overall measure of performance</a:t>
            </a:r>
          </a:p>
          <a:p>
            <a:pPr lvl="1"/>
            <a:r>
              <a:rPr lang="en-US" dirty="0"/>
              <a:t>1 if all 1s are ranked above all 0s</a:t>
            </a:r>
          </a:p>
          <a:p>
            <a:pPr lvl="1"/>
            <a:r>
              <a:rPr lang="en-US" dirty="0"/>
              <a:t>0 if all 0s are above all 1s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AUC (Area Under Curve)</a:t>
            </a:r>
          </a:p>
        </p:txBody>
      </p:sp>
    </p:spTree>
    <p:extLst>
      <p:ext uri="{BB962C8B-B14F-4D97-AF65-F5344CB8AC3E}">
        <p14:creationId xmlns:p14="http://schemas.microsoft.com/office/powerpoint/2010/main" val="7396431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(predict most frequent class)</a:t>
            </a:r>
          </a:p>
          <a:p>
            <a:r>
              <a:rPr lang="en-US" dirty="0"/>
              <a:t>Simple heuristics</a:t>
            </a:r>
          </a:p>
          <a:p>
            <a:r>
              <a:rPr lang="en-US" dirty="0"/>
              <a:t>Expert heuristics (what may be in use today)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- Baselines</a:t>
            </a:r>
          </a:p>
        </p:txBody>
      </p:sp>
    </p:spTree>
    <p:extLst>
      <p:ext uri="{BB962C8B-B14F-4D97-AF65-F5344CB8AC3E}">
        <p14:creationId xmlns:p14="http://schemas.microsoft.com/office/powerpoint/2010/main" val="16082323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56F262A-5185-1243-9AD5-68587E38A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FB664A-D7CF-2E45-B57F-865524A1D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7A9B93-EA7C-1349-8F1C-7AC1DDD12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688" y="1353805"/>
            <a:ext cx="5302624" cy="489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8350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80" t="9712" b="9712"/>
          <a:stretch/>
        </p:blipFill>
        <p:spPr>
          <a:xfrm>
            <a:off x="352794" y="1353805"/>
            <a:ext cx="8620257" cy="4954647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 Recall Curves</a:t>
            </a:r>
          </a:p>
        </p:txBody>
      </p:sp>
    </p:spTree>
    <p:extLst>
      <p:ext uri="{BB962C8B-B14F-4D97-AF65-F5344CB8AC3E}">
        <p14:creationId xmlns:p14="http://schemas.microsoft.com/office/powerpoint/2010/main" val="71429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Curve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38" y="2050633"/>
            <a:ext cx="6429323" cy="43895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57338" y="1316135"/>
            <a:ext cx="6638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Receiver Operator Characteristic Curve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2128603" y="2263515"/>
            <a:ext cx="5441430" cy="361262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37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care about the entire space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AUC </a:t>
            </a:r>
            <a:r>
              <a:rPr lang="mr-IN" dirty="0"/>
              <a:t>–</a:t>
            </a:r>
            <a:r>
              <a:rPr lang="en-US" dirty="0"/>
              <a:t> Area Under Curve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38" y="2420471"/>
            <a:ext cx="5887627" cy="401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92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(predict most frequent class)</a:t>
            </a:r>
          </a:p>
          <a:p>
            <a:r>
              <a:rPr lang="en-US" dirty="0"/>
              <a:t>Simple heuristics</a:t>
            </a:r>
          </a:p>
          <a:p>
            <a:r>
              <a:rPr lang="en-US" dirty="0"/>
              <a:t>Expert heuristics</a:t>
            </a:r>
          </a:p>
          <a:p>
            <a:pPr lvl="1"/>
            <a:r>
              <a:rPr lang="en-US" dirty="0"/>
              <a:t>Simple 1 or 2 deep Decision tree is a good heuristic baseline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- Baselines</a:t>
            </a:r>
          </a:p>
        </p:txBody>
      </p:sp>
    </p:spTree>
    <p:extLst>
      <p:ext uri="{BB962C8B-B14F-4D97-AF65-F5344CB8AC3E}">
        <p14:creationId xmlns:p14="http://schemas.microsoft.com/office/powerpoint/2010/main" val="546915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92163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Modeling Steps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5B835D10-DAAC-DB4E-BB3C-735D4BE88933}"/>
              </a:ext>
            </a:extLst>
          </p:cNvPr>
          <p:cNvSpPr/>
          <p:nvPr/>
        </p:nvSpPr>
        <p:spPr>
          <a:xfrm>
            <a:off x="2812211" y="2866394"/>
            <a:ext cx="2563009" cy="4595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Labels/Outcomes</a:t>
            </a:r>
          </a:p>
        </p:txBody>
      </p:sp>
      <p:sp>
        <p:nvSpPr>
          <p:cNvPr id="29" name="TextBox 13">
            <a:extLst>
              <a:ext uri="{FF2B5EF4-FFF2-40B4-BE49-F238E27FC236}">
                <a16:creationId xmlns:a16="http://schemas.microsoft.com/office/drawing/2014/main" id="{9A707462-C1E8-8246-BA8C-1B5F876A84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5250" y="1221502"/>
            <a:ext cx="15811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000000"/>
                </a:solidFill>
              </a:rPr>
              <a:t>Training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4BB10905-DBED-9E4F-968F-0564844C59FA}"/>
              </a:ext>
            </a:extLst>
          </p:cNvPr>
          <p:cNvSpPr/>
          <p:nvPr/>
        </p:nvSpPr>
        <p:spPr>
          <a:xfrm>
            <a:off x="2790084" y="1828795"/>
            <a:ext cx="2585136" cy="48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Features</a:t>
            </a:r>
          </a:p>
        </p:txBody>
      </p:sp>
      <p:grpSp>
        <p:nvGrpSpPr>
          <p:cNvPr id="33" name="Group 12">
            <a:extLst>
              <a:ext uri="{FF2B5EF4-FFF2-40B4-BE49-F238E27FC236}">
                <a16:creationId xmlns:a16="http://schemas.microsoft.com/office/drawing/2014/main" id="{B27D2DED-41B1-814F-8F59-BAE2205D0158}"/>
              </a:ext>
            </a:extLst>
          </p:cNvPr>
          <p:cNvGrpSpPr>
            <a:grpSpLocks/>
          </p:cNvGrpSpPr>
          <p:nvPr/>
        </p:nvGrpSpPr>
        <p:grpSpPr bwMode="auto">
          <a:xfrm>
            <a:off x="45272" y="2286260"/>
            <a:ext cx="2080795" cy="540986"/>
            <a:chOff x="197672" y="1448184"/>
            <a:chExt cx="2133600" cy="2819016"/>
          </a:xfrm>
        </p:grpSpPr>
        <p:sp>
          <p:nvSpPr>
            <p:cNvPr id="34" name="TextBox 7">
              <a:extLst>
                <a:ext uri="{FF2B5EF4-FFF2-40B4-BE49-F238E27FC236}">
                  <a16:creationId xmlns:a16="http://schemas.microsoft.com/office/drawing/2014/main" id="{70104CBC-E575-A347-910E-851756D3DE5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7672" y="1460857"/>
              <a:ext cx="2133600" cy="7380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2400" dirty="0">
                  <a:solidFill>
                    <a:srgbClr val="000000"/>
                  </a:solidFill>
                </a:rPr>
                <a:t>Training Data</a:t>
              </a:r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8864394B-806A-074B-AA03-C6C3D2823820}"/>
                </a:ext>
              </a:extLst>
            </p:cNvPr>
            <p:cNvSpPr/>
            <p:nvPr/>
          </p:nvSpPr>
          <p:spPr>
            <a:xfrm>
              <a:off x="228600" y="1448184"/>
              <a:ext cx="2102672" cy="281901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36" name="Right Arrow 35">
            <a:extLst>
              <a:ext uri="{FF2B5EF4-FFF2-40B4-BE49-F238E27FC236}">
                <a16:creationId xmlns:a16="http://schemas.microsoft.com/office/drawing/2014/main" id="{30CAB695-F281-DB4B-87A5-240992256CFC}"/>
              </a:ext>
            </a:extLst>
          </p:cNvPr>
          <p:cNvSpPr/>
          <p:nvPr/>
        </p:nvSpPr>
        <p:spPr>
          <a:xfrm rot="1103526">
            <a:off x="2160529" y="2865526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C7369613-501C-F04E-A21A-1541BA50F6E7}"/>
              </a:ext>
            </a:extLst>
          </p:cNvPr>
          <p:cNvSpPr/>
          <p:nvPr/>
        </p:nvSpPr>
        <p:spPr>
          <a:xfrm>
            <a:off x="5486400" y="2081862"/>
            <a:ext cx="2160160" cy="8442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rgbClr val="FFFFFF"/>
                </a:solidFill>
              </a:rPr>
              <a:t>Training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04AFC99-0435-A845-A713-687C4D01D608}"/>
              </a:ext>
            </a:extLst>
          </p:cNvPr>
          <p:cNvSpPr/>
          <p:nvPr/>
        </p:nvSpPr>
        <p:spPr>
          <a:xfrm>
            <a:off x="7730380" y="2125520"/>
            <a:ext cx="1337420" cy="9144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Learned model</a:t>
            </a:r>
          </a:p>
        </p:txBody>
      </p:sp>
      <p:sp>
        <p:nvSpPr>
          <p:cNvPr id="39" name="Right Arrow 38">
            <a:extLst>
              <a:ext uri="{FF2B5EF4-FFF2-40B4-BE49-F238E27FC236}">
                <a16:creationId xmlns:a16="http://schemas.microsoft.com/office/drawing/2014/main" id="{0BCF3C70-F576-B448-9DFD-7BD4157C88C6}"/>
              </a:ext>
            </a:extLst>
          </p:cNvPr>
          <p:cNvSpPr/>
          <p:nvPr/>
        </p:nvSpPr>
        <p:spPr>
          <a:xfrm rot="20838611">
            <a:off x="2176291" y="2015522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468ABCCB-6FEB-A248-A5BF-5C463F83A4F0}"/>
              </a:ext>
            </a:extLst>
          </p:cNvPr>
          <p:cNvSpPr/>
          <p:nvPr/>
        </p:nvSpPr>
        <p:spPr>
          <a:xfrm>
            <a:off x="6178843" y="4668686"/>
            <a:ext cx="1752600" cy="48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Predictions</a:t>
            </a:r>
          </a:p>
        </p:txBody>
      </p:sp>
      <p:sp>
        <p:nvSpPr>
          <p:cNvPr id="53" name="TextBox 20">
            <a:extLst>
              <a:ext uri="{FF2B5EF4-FFF2-40B4-BE49-F238E27FC236}">
                <a16:creationId xmlns:a16="http://schemas.microsoft.com/office/drawing/2014/main" id="{B452E186-AD3B-904D-888F-9EC6F1CE0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5060" y="3645187"/>
            <a:ext cx="323357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b="1" dirty="0">
                <a:solidFill>
                  <a:srgbClr val="000000"/>
                </a:solidFill>
              </a:rPr>
              <a:t>Testing/Validation</a:t>
            </a:r>
          </a:p>
        </p:txBody>
      </p:sp>
      <p:grpSp>
        <p:nvGrpSpPr>
          <p:cNvPr id="54" name="Group 12">
            <a:extLst>
              <a:ext uri="{FF2B5EF4-FFF2-40B4-BE49-F238E27FC236}">
                <a16:creationId xmlns:a16="http://schemas.microsoft.com/office/drawing/2014/main" id="{0F7C35DE-E8D9-2B45-8B9C-F1773AFD0B5D}"/>
              </a:ext>
            </a:extLst>
          </p:cNvPr>
          <p:cNvGrpSpPr>
            <a:grpSpLocks/>
          </p:cNvGrpSpPr>
          <p:nvPr/>
        </p:nvGrpSpPr>
        <p:grpSpPr bwMode="auto">
          <a:xfrm>
            <a:off x="183341" y="4669891"/>
            <a:ext cx="2080795" cy="995004"/>
            <a:chOff x="197672" y="1448184"/>
            <a:chExt cx="2133600" cy="2819016"/>
          </a:xfrm>
        </p:grpSpPr>
        <p:sp>
          <p:nvSpPr>
            <p:cNvPr id="55" name="TextBox 7">
              <a:extLst>
                <a:ext uri="{FF2B5EF4-FFF2-40B4-BE49-F238E27FC236}">
                  <a16:creationId xmlns:a16="http://schemas.microsoft.com/office/drawing/2014/main" id="{F8D612FD-E3A1-7441-90E5-7952A6121A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7672" y="1460857"/>
              <a:ext cx="2133600" cy="130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>
              <a:spAutoFit/>
            </a:bodyPr>
            <a:lstStyle>
              <a:lvl1pPr>
                <a:defRPr sz="2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eaLnBrk="0" hangingPunct="0">
                <a:defRPr sz="20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/>
              <a:r>
                <a:rPr lang="en-US" sz="2400" dirty="0">
                  <a:solidFill>
                    <a:srgbClr val="000000"/>
                  </a:solidFill>
                </a:rPr>
                <a:t>Test Data</a:t>
              </a:r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CCE0BD50-8138-5F42-AC09-582B41906EE9}"/>
                </a:ext>
              </a:extLst>
            </p:cNvPr>
            <p:cNvSpPr/>
            <p:nvPr/>
          </p:nvSpPr>
          <p:spPr>
            <a:xfrm>
              <a:off x="228600" y="1448184"/>
              <a:ext cx="2102672" cy="2819016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400" dirty="0">
                <a:solidFill>
                  <a:srgbClr val="000000"/>
                </a:solidFill>
              </a:endParaRPr>
            </a:p>
          </p:txBody>
        </p:sp>
      </p:grp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DAB29EAE-7BD9-7742-ADE1-0FD1DDA7ABB6}"/>
              </a:ext>
            </a:extLst>
          </p:cNvPr>
          <p:cNvSpPr/>
          <p:nvPr/>
        </p:nvSpPr>
        <p:spPr>
          <a:xfrm>
            <a:off x="2890130" y="4679423"/>
            <a:ext cx="1490171" cy="48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Features</a:t>
            </a:r>
          </a:p>
        </p:txBody>
      </p:sp>
      <p:sp>
        <p:nvSpPr>
          <p:cNvPr id="58" name="Right Arrow 57">
            <a:extLst>
              <a:ext uri="{FF2B5EF4-FFF2-40B4-BE49-F238E27FC236}">
                <a16:creationId xmlns:a16="http://schemas.microsoft.com/office/drawing/2014/main" id="{0ED5D064-07B0-CC4D-881C-96315B159C02}"/>
              </a:ext>
            </a:extLst>
          </p:cNvPr>
          <p:cNvSpPr/>
          <p:nvPr/>
        </p:nvSpPr>
        <p:spPr>
          <a:xfrm>
            <a:off x="4470316" y="4481049"/>
            <a:ext cx="1618512" cy="8442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rgbClr val="FFFFFF"/>
                </a:solidFill>
              </a:rPr>
              <a:t>Apply Model</a:t>
            </a:r>
          </a:p>
        </p:txBody>
      </p:sp>
      <p:sp>
        <p:nvSpPr>
          <p:cNvPr id="59" name="Right Arrow 58">
            <a:extLst>
              <a:ext uri="{FF2B5EF4-FFF2-40B4-BE49-F238E27FC236}">
                <a16:creationId xmlns:a16="http://schemas.microsoft.com/office/drawing/2014/main" id="{4EBBBE79-938B-3B48-B463-7515B4693662}"/>
              </a:ext>
            </a:extLst>
          </p:cNvPr>
          <p:cNvSpPr/>
          <p:nvPr/>
        </p:nvSpPr>
        <p:spPr>
          <a:xfrm>
            <a:off x="2309747" y="4787984"/>
            <a:ext cx="5334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263F5AEF-78D8-AC43-8046-A9A32D1AEDCE}"/>
              </a:ext>
            </a:extLst>
          </p:cNvPr>
          <p:cNvSpPr/>
          <p:nvPr/>
        </p:nvSpPr>
        <p:spPr>
          <a:xfrm>
            <a:off x="2309747" y="5358139"/>
            <a:ext cx="3779081" cy="3459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30206B4C-9DC1-E94A-A70B-FC71981D5336}"/>
              </a:ext>
            </a:extLst>
          </p:cNvPr>
          <p:cNvSpPr/>
          <p:nvPr/>
        </p:nvSpPr>
        <p:spPr>
          <a:xfrm>
            <a:off x="6178843" y="5269021"/>
            <a:ext cx="1752600" cy="48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Labels</a:t>
            </a:r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901E8751-264F-A140-8B33-A912A5F80818}"/>
              </a:ext>
            </a:extLst>
          </p:cNvPr>
          <p:cNvSpPr/>
          <p:nvPr/>
        </p:nvSpPr>
        <p:spPr>
          <a:xfrm rot="5400000">
            <a:off x="7793108" y="4925507"/>
            <a:ext cx="1211963" cy="8442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rgbClr val="FFFFFF"/>
                </a:solidFill>
              </a:rPr>
              <a:t>Evaluate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68B2D275-1475-754C-A68E-5775FF4E6B8E}"/>
              </a:ext>
            </a:extLst>
          </p:cNvPr>
          <p:cNvSpPr/>
          <p:nvPr/>
        </p:nvSpPr>
        <p:spPr>
          <a:xfrm>
            <a:off x="7391400" y="5953594"/>
            <a:ext cx="1752600" cy="4830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dirty="0">
                <a:solidFill>
                  <a:srgbClr val="000000"/>
                </a:solidFill>
              </a:rPr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7993433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AB75B4E-38A2-1343-800C-85B016EB4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Leakage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7FE614-7DB4-7F46-9BAD-2DB629FEBF66}"/>
              </a:ext>
            </a:extLst>
          </p:cNvPr>
          <p:cNvSpPr/>
          <p:nvPr/>
        </p:nvSpPr>
        <p:spPr>
          <a:xfrm>
            <a:off x="0" y="1228398"/>
            <a:ext cx="8973052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ts val="64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Data used to train the model contains information about what we’re trying to predict</a:t>
            </a:r>
          </a:p>
          <a:p>
            <a:pPr fontAlgn="base">
              <a:spcBef>
                <a:spcPts val="640"/>
              </a:spcBef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fontAlgn="base">
              <a:spcBef>
                <a:spcPts val="64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Will result in better-than-expected, overconfident results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Examples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Including the ground truth (or proxy) as a predictor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Imputing/normalizing the entire dataset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Using future data to make predictions on the past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Using any information not available at time of prediction</a:t>
            </a:r>
            <a:endParaRPr lang="en-US" sz="2400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431131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Sklearn evaluation functions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	</a:t>
            </a:r>
          </a:p>
        </p:txBody>
      </p:sp>
    </p:spTree>
    <p:extLst>
      <p:ext uri="{BB962C8B-B14F-4D97-AF65-F5344CB8AC3E}">
        <p14:creationId xmlns:p14="http://schemas.microsoft.com/office/powerpoint/2010/main" val="12362683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For train-test splits (CV or temporal)</a:t>
            </a:r>
          </a:p>
          <a:p>
            <a:pPr lvl="1"/>
            <a:r>
              <a:rPr lang="en-US" dirty="0"/>
              <a:t>For subsets of Feature Sets (Demographic only, Behavior only, Temporal only, etc.)</a:t>
            </a:r>
          </a:p>
          <a:p>
            <a:pPr lvl="2"/>
            <a:r>
              <a:rPr lang="en-US" sz="2800" dirty="0"/>
              <a:t>For Classifiers (RFC, SVM, DT, NN, </a:t>
            </a:r>
            <a:r>
              <a:rPr lang="en-US" sz="2800" dirty="0" err="1"/>
              <a:t>Logit</a:t>
            </a:r>
            <a:r>
              <a:rPr lang="en-US" sz="2800" dirty="0"/>
              <a:t>, GB, Boosting)</a:t>
            </a:r>
          </a:p>
          <a:p>
            <a:pPr lvl="3"/>
            <a:r>
              <a:rPr lang="en-US" sz="2800" dirty="0"/>
              <a:t>For parameters (cross products of different parameters)</a:t>
            </a:r>
          </a:p>
          <a:p>
            <a:pPr lvl="4"/>
            <a:r>
              <a:rPr lang="en-US" sz="2800" dirty="0"/>
              <a:t>Fit</a:t>
            </a:r>
          </a:p>
          <a:p>
            <a:pPr lvl="4"/>
            <a:r>
              <a:rPr lang="en-US" sz="2800" dirty="0"/>
              <a:t>Predict</a:t>
            </a:r>
          </a:p>
          <a:p>
            <a:pPr lvl="4"/>
            <a:r>
              <a:rPr lang="en-US" sz="2800" dirty="0"/>
              <a:t>Evaluate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wonderful for loop</a:t>
            </a:r>
          </a:p>
        </p:txBody>
      </p:sp>
    </p:spTree>
    <p:extLst>
      <p:ext uri="{BB962C8B-B14F-4D97-AF65-F5344CB8AC3E}">
        <p14:creationId xmlns:p14="http://schemas.microsoft.com/office/powerpoint/2010/main" val="14483819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7537732"/>
              </p:ext>
            </p:extLst>
          </p:nvPr>
        </p:nvGraphicFramePr>
        <p:xfrm>
          <a:off x="223835" y="1354138"/>
          <a:ext cx="8754791" cy="47770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3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95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42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14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65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47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407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2322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19476">
                <a:tc>
                  <a:txBody>
                    <a:bodyPr/>
                    <a:lstStyle/>
                    <a:p>
                      <a:r>
                        <a:rPr lang="en-US" dirty="0"/>
                        <a:t>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Param</a:t>
                      </a:r>
                      <a:r>
                        <a:rPr lang="en-US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Param</a:t>
                      </a:r>
                      <a:r>
                        <a:rPr lang="en-US" baseline="0" dirty="0"/>
                        <a:t>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</a:t>
                      </a:r>
                      <a:r>
                        <a:rPr lang="en-US" baseline="0" dirty="0"/>
                        <a:t> Split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Feature Subsets 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Prec</a:t>
                      </a:r>
                      <a:r>
                        <a:rPr lang="en-US" dirty="0"/>
                        <a:t> @ 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44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44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4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44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4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44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44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44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445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44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8916497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approaches work best?</a:t>
            </a:r>
          </a:p>
          <a:p>
            <a:pPr lvl="1"/>
            <a:r>
              <a:rPr lang="en-US" dirty="0"/>
              <a:t>Which classifiers?</a:t>
            </a:r>
          </a:p>
          <a:p>
            <a:pPr lvl="1"/>
            <a:r>
              <a:rPr lang="en-US" dirty="0"/>
              <a:t>Which parameters?</a:t>
            </a:r>
          </a:p>
          <a:p>
            <a:pPr lvl="1"/>
            <a:r>
              <a:rPr lang="en-US" dirty="0"/>
              <a:t>Over which metrics?</a:t>
            </a:r>
          </a:p>
          <a:p>
            <a:r>
              <a:rPr lang="en-US" dirty="0"/>
              <a:t>Value of different features/feature sets?</a:t>
            </a:r>
          </a:p>
          <a:p>
            <a:r>
              <a:rPr lang="en-US" dirty="0"/>
              <a:t>Variance in performance over time?</a:t>
            </a:r>
          </a:p>
          <a:p>
            <a:pPr lvl="1"/>
            <a:r>
              <a:rPr lang="en-US" dirty="0"/>
              <a:t>Highest average?</a:t>
            </a:r>
          </a:p>
          <a:p>
            <a:pPr lvl="1"/>
            <a:r>
              <a:rPr lang="en-US" dirty="0"/>
              <a:t>Lowest variance?</a:t>
            </a:r>
          </a:p>
          <a:p>
            <a:pPr lvl="1"/>
            <a:r>
              <a:rPr lang="en-US" dirty="0"/>
              <a:t>Getting better over time?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the results</a:t>
            </a:r>
          </a:p>
        </p:txBody>
      </p:sp>
    </p:spTree>
    <p:extLst>
      <p:ext uri="{BB962C8B-B14F-4D97-AF65-F5344CB8AC3E}">
        <p14:creationId xmlns:p14="http://schemas.microsoft.com/office/powerpoint/2010/main" val="23931580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Offline</a:t>
            </a:r>
          </a:p>
          <a:p>
            <a:pPr lvl="1"/>
            <a:r>
              <a:rPr lang="en-US" dirty="0"/>
              <a:t>Train</a:t>
            </a:r>
          </a:p>
          <a:p>
            <a:pPr lvl="1"/>
            <a:r>
              <a:rPr lang="en-US" dirty="0"/>
              <a:t>Test</a:t>
            </a:r>
          </a:p>
          <a:p>
            <a:pPr lvl="1"/>
            <a:endParaRPr lang="en-US" dirty="0"/>
          </a:p>
          <a:p>
            <a:r>
              <a:rPr lang="en-US" dirty="0"/>
              <a:t>Live Testing / Experiment</a:t>
            </a:r>
          </a:p>
          <a:p>
            <a:pPr lvl="1"/>
            <a:r>
              <a:rPr lang="en-US" dirty="0"/>
              <a:t>A/B</a:t>
            </a:r>
          </a:p>
          <a:p>
            <a:pPr lvl="1"/>
            <a:r>
              <a:rPr lang="en-US" dirty="0"/>
              <a:t>Multi-Armed Bandit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41040470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best model using train-test splits</a:t>
            </a:r>
          </a:p>
          <a:p>
            <a:r>
              <a:rPr lang="en-US" dirty="0"/>
              <a:t>Train on all the labeled data</a:t>
            </a:r>
          </a:p>
          <a:p>
            <a:r>
              <a:rPr lang="en-US" dirty="0"/>
              <a:t>Experiment</a:t>
            </a:r>
          </a:p>
          <a:p>
            <a:pPr lvl="1"/>
            <a:r>
              <a:rPr lang="en-US" dirty="0"/>
              <a:t>Randomize splits</a:t>
            </a:r>
          </a:p>
          <a:p>
            <a:pPr lvl="2"/>
            <a:r>
              <a:rPr lang="en-US" dirty="0"/>
              <a:t>Split 1: Random</a:t>
            </a:r>
          </a:p>
          <a:p>
            <a:pPr lvl="2"/>
            <a:r>
              <a:rPr lang="en-US" dirty="0"/>
              <a:t>Split 2: Model Prediction</a:t>
            </a:r>
          </a:p>
          <a:p>
            <a:pPr lvl="2"/>
            <a:r>
              <a:rPr lang="en-US" dirty="0"/>
              <a:t>Split 3: Existing Approach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(Validation) Experiment</a:t>
            </a:r>
          </a:p>
        </p:txBody>
      </p:sp>
    </p:spTree>
    <p:extLst>
      <p:ext uri="{BB962C8B-B14F-4D97-AF65-F5344CB8AC3E}">
        <p14:creationId xmlns:p14="http://schemas.microsoft.com/office/powerpoint/2010/main" val="7408984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11501801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Probability estimates?</a:t>
            </a:r>
          </a:p>
          <a:p>
            <a:r>
              <a:rPr lang="en-US" dirty="0"/>
              <a:t>Ranking?</a:t>
            </a:r>
          </a:p>
          <a:p>
            <a:endParaRPr lang="en-US" dirty="0"/>
          </a:p>
          <a:p>
            <a:r>
              <a:rPr lang="en-US" dirty="0"/>
              <a:t>How does the experiment design change?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test in an experiment?</a:t>
            </a:r>
          </a:p>
        </p:txBody>
      </p:sp>
    </p:spTree>
    <p:extLst>
      <p:ext uri="{BB962C8B-B14F-4D97-AF65-F5344CB8AC3E}">
        <p14:creationId xmlns:p14="http://schemas.microsoft.com/office/powerpoint/2010/main" val="3832063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You’ve run a large number of different types of models</a:t>
            </a:r>
          </a:p>
          <a:p>
            <a:endParaRPr lang="en-US" dirty="0"/>
          </a:p>
          <a:p>
            <a:r>
              <a:rPr lang="en-US" dirty="0"/>
              <a:t>You need to understand what types of models work when, </a:t>
            </a:r>
            <a:r>
              <a:rPr lang="en-US" b="1" dirty="0"/>
              <a:t>and</a:t>
            </a:r>
          </a:p>
          <a:p>
            <a:r>
              <a:rPr lang="en-US" dirty="0"/>
              <a:t>You need to decide which one(s) to use in the </a:t>
            </a:r>
            <a:r>
              <a:rPr lang="en-US" b="1" dirty="0"/>
              <a:t>future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621360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Validation Methodology</a:t>
            </a:r>
          </a:p>
          <a:p>
            <a:r>
              <a:rPr lang="en-US" dirty="0"/>
              <a:t>Validation Metric(s) (need to match your policy goals)</a:t>
            </a:r>
          </a:p>
          <a:p>
            <a:r>
              <a:rPr lang="en-US" dirty="0"/>
              <a:t>Comparison with baselines (to know if you’re effective)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need to validate</a:t>
            </a:r>
          </a:p>
        </p:txBody>
      </p:sp>
    </p:spTree>
    <p:extLst>
      <p:ext uri="{BB962C8B-B14F-4D97-AF65-F5344CB8AC3E}">
        <p14:creationId xmlns:p14="http://schemas.microsoft.com/office/powerpoint/2010/main" val="2146599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44919" y="5069880"/>
            <a:ext cx="822960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Test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4919" y="3353367"/>
            <a:ext cx="822960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>
                <a:solidFill>
                  <a:schemeClr val="tx1">
                    <a:lumMod val="85000"/>
                    <a:lumOff val="15000"/>
                  </a:schemeClr>
                </a:solidFill>
              </a:rPr>
              <a:t>Train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In-sample</a:t>
            </a:r>
          </a:p>
        </p:txBody>
      </p:sp>
      <p:sp>
        <p:nvSpPr>
          <p:cNvPr id="4" name="Rectangle 3"/>
          <p:cNvSpPr/>
          <p:nvPr/>
        </p:nvSpPr>
        <p:spPr>
          <a:xfrm>
            <a:off x="444919" y="1612793"/>
            <a:ext cx="822960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4691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44919" y="5069880"/>
            <a:ext cx="8229600" cy="9073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Test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4919" y="3353367"/>
            <a:ext cx="822960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>
                <a:solidFill>
                  <a:schemeClr val="tx1">
                    <a:lumMod val="85000"/>
                    <a:lumOff val="15000"/>
                  </a:schemeClr>
                </a:solidFill>
              </a:rPr>
              <a:t>Train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66517" y="3350654"/>
            <a:ext cx="7823678" cy="917702"/>
            <a:chOff x="501627" y="3198043"/>
            <a:chExt cx="7823678" cy="917702"/>
          </a:xfrm>
          <a:solidFill>
            <a:schemeClr val="bg1"/>
          </a:solidFill>
        </p:grpSpPr>
        <p:sp>
          <p:nvSpPr>
            <p:cNvPr id="42" name="Rectangle 41"/>
            <p:cNvSpPr/>
            <p:nvPr/>
          </p:nvSpPr>
          <p:spPr>
            <a:xfrm>
              <a:off x="3291934" y="3203465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8160713" y="3198514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6171492" y="3198044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6589295" y="3208420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2415280" y="3208420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511260" y="3208420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019807" y="3205943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7861575" y="3198043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501627" y="3204705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666517" y="3347943"/>
            <a:ext cx="7823678" cy="917702"/>
            <a:chOff x="501627" y="3198043"/>
            <a:chExt cx="7823678" cy="917702"/>
          </a:xfrm>
          <a:solidFill>
            <a:schemeClr val="accent2"/>
          </a:solidFill>
        </p:grpSpPr>
        <p:sp>
          <p:nvSpPr>
            <p:cNvPr id="13" name="Rectangle 12"/>
            <p:cNvSpPr/>
            <p:nvPr/>
          </p:nvSpPr>
          <p:spPr>
            <a:xfrm>
              <a:off x="3291934" y="3203465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8160713" y="3198514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171492" y="3198044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589295" y="3208420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415280" y="3208420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511260" y="3208420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019807" y="3205943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861575" y="3198043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01627" y="3204705"/>
              <a:ext cx="164592" cy="9073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Out-of-Sample</a:t>
            </a:r>
          </a:p>
        </p:txBody>
      </p:sp>
      <p:sp>
        <p:nvSpPr>
          <p:cNvPr id="4" name="Rectangle 3"/>
          <p:cNvSpPr/>
          <p:nvPr/>
        </p:nvSpPr>
        <p:spPr>
          <a:xfrm>
            <a:off x="444919" y="1612793"/>
            <a:ext cx="822960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888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2.59259E-6 L -4.44444E-6 0.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44919" y="5069880"/>
            <a:ext cx="8229600" cy="907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Test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4919" y="3353367"/>
            <a:ext cx="8229600" cy="907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>
                <a:solidFill>
                  <a:schemeClr val="tx1">
                    <a:lumMod val="85000"/>
                    <a:lumOff val="15000"/>
                  </a:schemeClr>
                </a:solidFill>
              </a:rPr>
              <a:t>Train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N-fold Cross-Validation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44919" y="1612793"/>
            <a:ext cx="822960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4919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2093088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3741257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389426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37593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486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3.7037E-7 L -2.77778E-7 0.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3.7037E-7 L -1.94444E-6 0.2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7 L 0 0.2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3.7037E-7 L -1.66667E-6 0.2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3.7037E-7 L -0.00226 0.5092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" y="25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444919" y="5069880"/>
            <a:ext cx="8229600" cy="907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Test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4919" y="3353367"/>
            <a:ext cx="8229600" cy="907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>
                <a:solidFill>
                  <a:schemeClr val="tx1">
                    <a:lumMod val="85000"/>
                    <a:lumOff val="15000"/>
                  </a:schemeClr>
                </a:solidFill>
              </a:rPr>
              <a:t>Train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N-fold Cross-Validation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44919" y="1612793"/>
            <a:ext cx="822960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4919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</a:p>
        </p:txBody>
      </p:sp>
      <p:sp>
        <p:nvSpPr>
          <p:cNvPr id="8" name="Rectangle 7"/>
          <p:cNvSpPr/>
          <p:nvPr/>
        </p:nvSpPr>
        <p:spPr>
          <a:xfrm>
            <a:off x="2093088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3741257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389426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4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37593" y="1615945"/>
            <a:ext cx="1645920" cy="90732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6993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3.7037E-7 L 0.0059 0.50278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" y="25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ghani uofc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ghani uofc template.potx</Template>
  <TotalTime>19831</TotalTime>
  <Words>819</Words>
  <Application>Microsoft Macintosh PowerPoint</Application>
  <PresentationFormat>On-screen Show (4:3)</PresentationFormat>
  <Paragraphs>238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ＭＳ Ｐゴシック</vt:lpstr>
      <vt:lpstr>Arial</vt:lpstr>
      <vt:lpstr>Calibri</vt:lpstr>
      <vt:lpstr>Mangal</vt:lpstr>
      <vt:lpstr>Wingdings</vt:lpstr>
      <vt:lpstr>ghani uofc template</vt:lpstr>
      <vt:lpstr>Supervised Learning:  Evaluation Methodologies</vt:lpstr>
      <vt:lpstr>How to solve a prediction problem</vt:lpstr>
      <vt:lpstr>Modeling Steps</vt:lpstr>
      <vt:lpstr>Validation</vt:lpstr>
      <vt:lpstr>What we need to validate</vt:lpstr>
      <vt:lpstr>In-sample</vt:lpstr>
      <vt:lpstr>Out-of-Sample</vt:lpstr>
      <vt:lpstr>N-fold Cross-Validation</vt:lpstr>
      <vt:lpstr>N-fold Cross-Validation</vt:lpstr>
      <vt:lpstr>N-fold Cross-Validation</vt:lpstr>
      <vt:lpstr>N-fold Cross-Validation</vt:lpstr>
      <vt:lpstr>N-fold Cross-Validation</vt:lpstr>
      <vt:lpstr>Temporal Holdouts</vt:lpstr>
      <vt:lpstr>PowerPoint Presentation</vt:lpstr>
      <vt:lpstr>Training  - Time splits</vt:lpstr>
      <vt:lpstr>Evaluation - Methodology</vt:lpstr>
      <vt:lpstr>Score Distribution on the Test Set</vt:lpstr>
      <vt:lpstr>Evaluation - Metrics</vt:lpstr>
      <vt:lpstr>Evaluation – Metrics (at a threshold k)</vt:lpstr>
      <vt:lpstr>Metric Cheatsheet</vt:lpstr>
      <vt:lpstr>Varying the Threshold</vt:lpstr>
      <vt:lpstr>ROC Curve</vt:lpstr>
      <vt:lpstr>AUC (Area Under Curve)</vt:lpstr>
      <vt:lpstr>Evaluation - Baselines</vt:lpstr>
      <vt:lpstr>PowerPoint Presentation</vt:lpstr>
      <vt:lpstr>Precision Recall Curves</vt:lpstr>
      <vt:lpstr>ROC Curve</vt:lpstr>
      <vt:lpstr>AUC – Area Under Curve</vt:lpstr>
      <vt:lpstr>Evaluation - Baselines</vt:lpstr>
      <vt:lpstr>Leakage</vt:lpstr>
      <vt:lpstr>Resources </vt:lpstr>
      <vt:lpstr>The wonderful for loop</vt:lpstr>
      <vt:lpstr>Results</vt:lpstr>
      <vt:lpstr>Analyzing the results</vt:lpstr>
      <vt:lpstr>Evaluation</vt:lpstr>
      <vt:lpstr>Sample (Validation) Experiment</vt:lpstr>
      <vt:lpstr>Examples</vt:lpstr>
      <vt:lpstr>What to test in an experiment?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(Real-Time) Data and Analytics</dc:title>
  <dc:creator>rg</dc:creator>
  <cp:lastModifiedBy>rayid ghani</cp:lastModifiedBy>
  <cp:revision>129</cp:revision>
  <dcterms:created xsi:type="dcterms:W3CDTF">2013-08-06T06:32:01Z</dcterms:created>
  <dcterms:modified xsi:type="dcterms:W3CDTF">2019-04-18T02:35:28Z</dcterms:modified>
</cp:coreProperties>
</file>